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79" r:id="rId9"/>
    <p:sldId id="271" r:id="rId10"/>
    <p:sldId id="272" r:id="rId11"/>
    <p:sldId id="281" r:id="rId12"/>
    <p:sldId id="273" r:id="rId13"/>
    <p:sldId id="280" r:id="rId14"/>
    <p:sldId id="276" r:id="rId15"/>
    <p:sldId id="277" r:id="rId16"/>
    <p:sldId id="274" r:id="rId17"/>
    <p:sldId id="275" r:id="rId18"/>
    <p:sldId id="278" r:id="rId19"/>
    <p:sldId id="264" r:id="rId20"/>
    <p:sldId id="265" r:id="rId21"/>
    <p:sldId id="269" r:id="rId22"/>
    <p:sldId id="268" r:id="rId23"/>
    <p:sldId id="266" r:id="rId24"/>
    <p:sldId id="270" r:id="rId25"/>
    <p:sldId id="267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>
        <p:scale>
          <a:sx n="100" d="100"/>
          <a:sy n="100" d="100"/>
        </p:scale>
        <p:origin x="58" y="60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8F07C-4A77-4262-B644-D356B3D86FF5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F8EF4-81A7-4ABB-83E3-87749E000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907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321FA-C366-4BA5-9EFD-463FA95F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EE9A516-BF7E-4826-951F-E4DC274F17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0B87E3-3766-4066-9AF8-4405C39F0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C940FB-F926-4957-A7F3-12E2CE0C5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12349A-E0A0-4BD4-8345-7D07D43FF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430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5EA82F-47E2-4693-9C65-807358570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15EB43-FBF8-44B7-8005-19B806B704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2820F2-BF52-4CB2-8ECD-AEA6803DA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142114-B047-4B33-9DC3-5291E1274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CF11F0-D74C-4E8C-A681-B1A987863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014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6D71C2F-CBA9-4B06-806D-E65F3B67E3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794380-ABF6-4F77-9A0D-773C6D5185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4BD672-6B43-45C8-8859-BEB98EFF5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0AC340-B36C-4D71-8D4D-82E964526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6296E2-5788-491C-A8DC-C26A0DC9F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323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04E460-0DCC-413A-A597-888B4CD0B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F8A310-433B-4427-8CA7-5773631C0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29FF09-1015-45A7-9C07-7780C244E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9C8DA5-EE0C-47D4-97EF-CA804B4C8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28D497-CD0A-4B86-B92A-F0334C70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973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655E9-0507-46BA-BE75-5E2F34777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F8B274-D9A7-467F-8C4F-DBB0C68B1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BC01F2-0896-4844-BCE4-3527BF419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3B5674-6E0A-416E-8D10-7D6857381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7BF437-FA87-4A1D-AB24-DE806F7F8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373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4C7AA-1362-4211-8F8B-90D0E0FE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598DD2-50B5-465E-A320-E68DACBDD8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D874CF-DFEE-4510-89AA-554AE5E83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27D987-FBE5-4B04-9DCF-9CA9A275F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65FB85-71CC-4717-9F39-2BD4AA25B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5F2978-4CE1-450D-A2D4-8F2255303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379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95AABA-10FA-42FA-9FB3-C027BB55D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66946B-120B-4FD6-85C1-AB45C32B6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9ECAC9-80BF-48CB-B770-B78444102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53A5850-15F0-4246-9C79-B0463547A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81DF902-8F19-4DE8-A594-CD29FEE792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938931-AFF1-4117-BE32-950D2CDE8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82036BA-CFF3-4301-A094-894210111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FA9611-1DB1-4C3D-A564-AB2AAA55B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267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101255-DAE8-4701-A1D2-139B3022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959CF7-A545-4405-B026-83958AB80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B12BD12-F03F-42E2-80D5-6C6EC86D8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6C957D-8C69-4D7B-9742-096F6DAB4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468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F94617-0255-44B7-B4D5-1FB36FC09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809CDD-A3CB-402D-9335-1AE83F501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6B367F-E15D-4C61-94C3-2A1B9ED3D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318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EACBCA-CA51-452B-9D0C-69616CD87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E7DC30-5895-4912-AF5F-1D24513B7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22526F-BCAD-40F6-A46E-651E1AECC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4FCBAB-2203-43B7-9483-ECD81231F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98C1C7-2AC3-4FCE-9DE5-420DD003C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FC09C5-DEF7-4F98-B2DC-1F06E479B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173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CB276C-C2BF-4A74-BB84-BA45228B3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03004B-384D-45D6-B456-FAAF2E1A3C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396134-929D-4636-81DA-6A4E93A38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39A07E-6668-4BCA-9A26-D06A3E716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0F83F5-C384-42E8-AB26-44A2F24F6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CC809A-F183-488C-8328-656892BD8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26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710094D-DD31-410E-9443-3E186BB6E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9D22B7-CC8B-4D06-B5CF-79D965375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28C142-A40B-49A4-9074-9D40E80D33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BF2F3-7673-484A-8BFC-085FC0A38B17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92A3B0-1D13-47B5-BD69-44786194C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C41D0C-F2A5-4750-8490-92A38DBC2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6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560A89-0A5E-4F27-9957-945A1E9DA3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기능 및 하드웨어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E6835E-D579-46AF-B5A1-CFB186C029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이건주</a:t>
            </a:r>
            <a:endParaRPr lang="en-US" altLang="ko-KR" dirty="0"/>
          </a:p>
          <a:p>
            <a:r>
              <a:rPr lang="ko-KR" altLang="en-US" dirty="0"/>
              <a:t>이동근</a:t>
            </a:r>
            <a:endParaRPr lang="en-US" altLang="ko-KR" dirty="0"/>
          </a:p>
          <a:p>
            <a:r>
              <a:rPr lang="ko-KR" altLang="en-US" dirty="0" err="1"/>
              <a:t>송훈기</a:t>
            </a:r>
            <a:endParaRPr lang="en-US" altLang="ko-KR" dirty="0"/>
          </a:p>
          <a:p>
            <a:r>
              <a:rPr lang="ko-KR" altLang="en-US" dirty="0"/>
              <a:t>김태정</a:t>
            </a:r>
          </a:p>
        </p:txBody>
      </p:sp>
    </p:spTree>
    <p:extLst>
      <p:ext uri="{BB962C8B-B14F-4D97-AF65-F5344CB8AC3E}">
        <p14:creationId xmlns:p14="http://schemas.microsoft.com/office/powerpoint/2010/main" val="1442719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심박수</a:t>
            </a:r>
            <a:r>
              <a:rPr lang="ko-KR" altLang="en-US" dirty="0" smtClean="0"/>
              <a:t> 센서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2036" y="1382683"/>
            <a:ext cx="5969924" cy="4794280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</a:t>
            </a:r>
            <a:r>
              <a:rPr lang="ko-KR" altLang="en-US" b="1" dirty="0" err="1" smtClean="0"/>
              <a:t>심박센서</a:t>
            </a:r>
            <a:r>
              <a:rPr lang="ko-KR" altLang="en-US" b="1" dirty="0" smtClean="0"/>
              <a:t> </a:t>
            </a:r>
            <a:r>
              <a:rPr lang="ko-KR" altLang="en-US" b="1" dirty="0" smtClean="0"/>
              <a:t>키트</a:t>
            </a:r>
            <a:r>
              <a:rPr lang="en-US" altLang="ko-KR" b="1" dirty="0"/>
              <a:t>(SEN-11574 )</a:t>
            </a:r>
            <a:endParaRPr lang="en-US" altLang="ko-KR" b="1" dirty="0" smtClean="0"/>
          </a:p>
          <a:p>
            <a:endParaRPr lang="en-US" altLang="ko-KR" b="1" dirty="0"/>
          </a:p>
          <a:p>
            <a:r>
              <a:rPr lang="ko-KR" altLang="en-US" dirty="0"/>
              <a:t>₩</a:t>
            </a:r>
            <a:r>
              <a:rPr lang="en-US" altLang="ko-KR" dirty="0"/>
              <a:t>5,000</a:t>
            </a:r>
            <a:r>
              <a:rPr lang="ko-KR" altLang="en-US" dirty="0"/>
              <a:t> </a:t>
            </a:r>
            <a:endParaRPr lang="en-US" altLang="ko-KR" dirty="0" smtClean="0"/>
          </a:p>
          <a:p>
            <a:r>
              <a:rPr lang="en-US" altLang="ko-KR" dirty="0" smtClean="0"/>
              <a:t>3V </a:t>
            </a:r>
            <a:r>
              <a:rPr lang="en-US" altLang="ko-KR" dirty="0"/>
              <a:t>- 5V </a:t>
            </a:r>
            <a:r>
              <a:rPr lang="en-US" altLang="ko-KR" dirty="0" smtClean="0"/>
              <a:t>input</a:t>
            </a:r>
          </a:p>
          <a:p>
            <a:r>
              <a:rPr lang="en-US" altLang="ko-KR" dirty="0"/>
              <a:t>4mA current draw at 5V </a:t>
            </a:r>
            <a:r>
              <a:rPr lang="en-US" altLang="ko-KR" dirty="0" smtClean="0"/>
              <a:t> </a:t>
            </a:r>
          </a:p>
          <a:p>
            <a:endParaRPr lang="en-US" altLang="ko-KR" b="1" dirty="0"/>
          </a:p>
          <a:p>
            <a:endParaRPr lang="ko-KR" altLang="en-US" b="1" dirty="0"/>
          </a:p>
        </p:txBody>
      </p:sp>
      <p:pic>
        <p:nvPicPr>
          <p:cNvPr id="3074" name="Picture 2" descr="C:\Users\DA0504\Desktop\FDSAFW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09" y="1382683"/>
            <a:ext cx="4826923" cy="482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230" y="138660"/>
            <a:ext cx="8576310" cy="658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920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SD</a:t>
            </a:r>
            <a:r>
              <a:rPr lang="ko-KR" altLang="en-US" dirty="0" smtClean="0"/>
              <a:t>카드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8212" y="1363287"/>
            <a:ext cx="5925588" cy="4813676"/>
          </a:xfrm>
        </p:spPr>
        <p:txBody>
          <a:bodyPr/>
          <a:lstStyle/>
          <a:p>
            <a:r>
              <a:rPr lang="en-US" altLang="ko-KR" b="1" dirty="0"/>
              <a:t>Micro SD</a:t>
            </a:r>
            <a:r>
              <a:rPr lang="ko-KR" altLang="en-US" b="1" dirty="0"/>
              <a:t>카드 </a:t>
            </a:r>
            <a:r>
              <a:rPr lang="en-US" altLang="ko-KR" b="1" dirty="0"/>
              <a:t>SPI </a:t>
            </a:r>
            <a:r>
              <a:rPr lang="ko-KR" altLang="en-US" b="1" dirty="0"/>
              <a:t>모듈</a:t>
            </a:r>
          </a:p>
          <a:p>
            <a:endParaRPr lang="en-US" altLang="ko-KR" b="1" dirty="0" smtClean="0"/>
          </a:p>
          <a:p>
            <a:pPr marL="0" indent="0">
              <a:buNone/>
            </a:pPr>
            <a:endParaRPr lang="en-US" altLang="ko-KR" b="1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Up to 16Gb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2,970</a:t>
            </a:r>
            <a:r>
              <a:rPr lang="ko-KR" altLang="en-US" dirty="0"/>
              <a:t> </a:t>
            </a:r>
            <a:endParaRPr lang="en-US" altLang="ko-KR" dirty="0" smtClean="0"/>
          </a:p>
          <a:p>
            <a:endParaRPr lang="ko-KR" altLang="en-US" b="1" dirty="0"/>
          </a:p>
        </p:txBody>
      </p:sp>
      <p:pic>
        <p:nvPicPr>
          <p:cNvPr id="4098" name="Picture 2" descr="C:\Users\DA0504\Desktop\EWQRRT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827" y="1363304"/>
            <a:ext cx="3377854" cy="2671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8322" y="1825221"/>
            <a:ext cx="4105275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177" y="-69533"/>
            <a:ext cx="9077325" cy="682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962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블루투스</a:t>
            </a:r>
            <a:r>
              <a:rPr lang="ko-KR" altLang="en-US" dirty="0" smtClean="0"/>
              <a:t> 모듈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7752" y="1825625"/>
            <a:ext cx="4396047" cy="4351338"/>
          </a:xfrm>
        </p:spPr>
        <p:txBody>
          <a:bodyPr/>
          <a:lstStyle/>
          <a:p>
            <a:r>
              <a:rPr lang="ko-KR" altLang="en-US" b="1" dirty="0" err="1"/>
              <a:t>블루투스</a:t>
            </a:r>
            <a:r>
              <a:rPr lang="ko-KR" altLang="en-US" b="1" dirty="0"/>
              <a:t> 모듈 </a:t>
            </a:r>
            <a:r>
              <a:rPr lang="en-US" altLang="ko-KR" b="1" dirty="0"/>
              <a:t>HC-06 (DIP) </a:t>
            </a:r>
            <a:r>
              <a:rPr lang="ko-KR" altLang="en-US" b="1" dirty="0" err="1"/>
              <a:t>펌웨어</a:t>
            </a:r>
            <a:r>
              <a:rPr lang="ko-KR" altLang="en-US" b="1" dirty="0"/>
              <a:t> </a:t>
            </a:r>
            <a:r>
              <a:rPr lang="en-US" altLang="ko-KR" b="1" dirty="0"/>
              <a:t>v3.0</a:t>
            </a:r>
          </a:p>
          <a:p>
            <a:r>
              <a:rPr lang="en-US" altLang="ko-KR" dirty="0" smtClean="0"/>
              <a:t>3.1V~4.2V</a:t>
            </a:r>
          </a:p>
          <a:p>
            <a:r>
              <a:rPr lang="en-US" altLang="ko-KR" dirty="0" smtClean="0"/>
              <a:t>In pairing 30~40mA</a:t>
            </a:r>
          </a:p>
          <a:p>
            <a:r>
              <a:rPr lang="en-US" altLang="ko-KR" dirty="0" smtClean="0"/>
              <a:t>Current in communication 8mA</a:t>
            </a:r>
            <a:endParaRPr lang="en-US" altLang="ko-KR" dirty="0" smtClean="0"/>
          </a:p>
          <a:p>
            <a:r>
              <a:rPr lang="ko-KR" altLang="en-US" dirty="0"/>
              <a:t>₩</a:t>
            </a:r>
            <a:r>
              <a:rPr lang="en-US" altLang="ko-KR" dirty="0"/>
              <a:t>3,700</a:t>
            </a:r>
            <a:r>
              <a:rPr lang="ko-KR" altLang="en-US" dirty="0"/>
              <a:t> </a:t>
            </a:r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7171" name="Picture 3" descr="C:\Users\DA0504\Desktop\QQQQQQQQQ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333" y="1494817"/>
            <a:ext cx="5376827" cy="301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344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USB </a:t>
            </a:r>
            <a:r>
              <a:rPr lang="ko-KR" altLang="en-US" dirty="0" smtClean="0"/>
              <a:t>모듈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5120" y="1496291"/>
            <a:ext cx="4946073" cy="4655734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F</a:t>
            </a:r>
            <a:r>
              <a:rPr lang="en-US" altLang="ko-KR" b="1" dirty="0"/>
              <a:t>T232RL </a:t>
            </a:r>
            <a:r>
              <a:rPr lang="ko-KR" altLang="en-US" b="1" dirty="0" err="1"/>
              <a:t>아두이노</a:t>
            </a:r>
            <a:r>
              <a:rPr lang="ko-KR" altLang="en-US" b="1" dirty="0"/>
              <a:t> </a:t>
            </a:r>
            <a:r>
              <a:rPr lang="en-US" altLang="ko-KR" b="1" dirty="0"/>
              <a:t>USB to UART </a:t>
            </a:r>
            <a:r>
              <a:rPr lang="ko-KR" altLang="en-US" b="1" dirty="0"/>
              <a:t>모듈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노트북에서 </a:t>
            </a:r>
            <a:r>
              <a:rPr lang="ko-KR" altLang="en-US" dirty="0" smtClean="0"/>
              <a:t>코드를 </a:t>
            </a:r>
            <a:r>
              <a:rPr lang="ko-KR" altLang="en-US" dirty="0" err="1" smtClean="0"/>
              <a:t>작성후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아두이노에</a:t>
            </a:r>
            <a:r>
              <a:rPr lang="ko-KR" altLang="en-US" dirty="0"/>
              <a:t> </a:t>
            </a:r>
            <a:r>
              <a:rPr lang="ko-KR" altLang="en-US" dirty="0" smtClean="0"/>
              <a:t>이식 시킬 때에도 </a:t>
            </a:r>
            <a:r>
              <a:rPr lang="en-US" altLang="ko-KR" dirty="0" smtClean="0"/>
              <a:t>USB</a:t>
            </a:r>
            <a:r>
              <a:rPr lang="ko-KR" altLang="en-US" dirty="0" smtClean="0"/>
              <a:t>가 필요하므로 </a:t>
            </a:r>
            <a:r>
              <a:rPr lang="ko-KR" altLang="en-US" dirty="0" smtClean="0"/>
              <a:t>사야함</a:t>
            </a:r>
            <a:r>
              <a:rPr lang="en-US" altLang="ko-KR" dirty="0" smtClean="0"/>
              <a:t>(</a:t>
            </a:r>
            <a:r>
              <a:rPr lang="ko-KR" altLang="en-US" dirty="0" smtClean="0"/>
              <a:t>블루투스 통신 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시연을 위한 모듈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3.3~5V </a:t>
            </a:r>
          </a:p>
          <a:p>
            <a:r>
              <a:rPr lang="en-US" altLang="ko-KR" dirty="0" smtClean="0"/>
              <a:t>Current 15mA</a:t>
            </a:r>
          </a:p>
          <a:p>
            <a:r>
              <a:rPr lang="en-US" altLang="ko-KR" dirty="0" smtClean="0"/>
              <a:t>In USB suspend</a:t>
            </a:r>
            <a:r>
              <a:rPr lang="ko-KR" altLang="en-US" dirty="0" smtClean="0"/>
              <a:t> </a:t>
            </a:r>
            <a:r>
              <a:rPr lang="en-US" altLang="ko-KR" dirty="0" smtClean="0"/>
              <a:t>mode</a:t>
            </a:r>
            <a:r>
              <a:rPr lang="ko-KR" altLang="en-US" dirty="0" smtClean="0"/>
              <a:t> </a:t>
            </a:r>
            <a:r>
              <a:rPr lang="en-US" altLang="ko-KR" dirty="0" smtClean="0"/>
              <a:t>2.5mA</a:t>
            </a:r>
            <a:br>
              <a:rPr lang="en-US" altLang="ko-KR" dirty="0" smtClean="0"/>
            </a:br>
            <a:endParaRPr lang="en-US" altLang="ko-KR" dirty="0" smtClean="0"/>
          </a:p>
          <a:p>
            <a:r>
              <a:rPr lang="ko-KR" altLang="en-US" dirty="0"/>
              <a:t>₩</a:t>
            </a:r>
            <a:r>
              <a:rPr lang="en-US" altLang="ko-KR" dirty="0" smtClean="0"/>
              <a:t>3,900</a:t>
            </a:r>
          </a:p>
          <a:p>
            <a:endParaRPr lang="ko-KR" altLang="en-US" dirty="0"/>
          </a:p>
        </p:txBody>
      </p:sp>
      <p:pic>
        <p:nvPicPr>
          <p:cNvPr id="8194" name="Picture 2" descr="C:\Users\DA0504\Desktop\WEERR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733" y="1486160"/>
            <a:ext cx="5680576" cy="3792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344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만</a:t>
            </a:r>
            <a:r>
              <a:rPr lang="ko-KR" altLang="en-US" dirty="0"/>
              <a:t>능</a:t>
            </a:r>
            <a:r>
              <a:rPr lang="ko-KR" altLang="en-US" dirty="0" smtClean="0"/>
              <a:t>기판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2656" y="1384530"/>
            <a:ext cx="5701144" cy="4542445"/>
          </a:xfrm>
        </p:spPr>
        <p:txBody>
          <a:bodyPr/>
          <a:lstStyle/>
          <a:p>
            <a:r>
              <a:rPr lang="ko-KR" altLang="en-US" b="1" dirty="0" smtClean="0"/>
              <a:t>보드를 끼워놓고 편하게 납땜해줄 보급형 만능보드</a:t>
            </a:r>
            <a:endParaRPr lang="ko-KR" altLang="en-US" b="1" dirty="0"/>
          </a:p>
        </p:txBody>
      </p:sp>
      <p:pic>
        <p:nvPicPr>
          <p:cNvPr id="5122" name="Picture 2" descr="C:\Users\DA0504\Desktop\QQQ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84" y="1384530"/>
            <a:ext cx="4575721" cy="4542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배터</a:t>
            </a:r>
            <a:r>
              <a:rPr lang="ko-KR" altLang="en-US" dirty="0"/>
              <a:t>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6116" y="1413164"/>
            <a:ext cx="7097684" cy="4763799"/>
          </a:xfrm>
        </p:spPr>
        <p:txBody>
          <a:bodyPr/>
          <a:lstStyle/>
          <a:p>
            <a:r>
              <a:rPr lang="en-US" altLang="ko-KR" b="1" dirty="0"/>
              <a:t>1000mAh KC</a:t>
            </a:r>
            <a:r>
              <a:rPr lang="ko-KR" altLang="en-US" b="1" dirty="0"/>
              <a:t>인증 </a:t>
            </a:r>
            <a:r>
              <a:rPr lang="ko-KR" altLang="en-US" b="1" dirty="0" err="1"/>
              <a:t>리튬폴리머</a:t>
            </a:r>
            <a:r>
              <a:rPr lang="ko-KR" altLang="en-US" b="1" dirty="0"/>
              <a:t> 배터리</a:t>
            </a:r>
          </a:p>
          <a:p>
            <a:endParaRPr lang="en-US" altLang="ko-KR" b="1" dirty="0" smtClean="0"/>
          </a:p>
          <a:p>
            <a:endParaRPr lang="en-US" altLang="ko-KR" b="1" dirty="0"/>
          </a:p>
          <a:p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ko-KR" altLang="en-US" b="1" dirty="0" err="1"/>
              <a:t>리튬배터리</a:t>
            </a:r>
            <a:r>
              <a:rPr lang="ko-KR" altLang="en-US" b="1" dirty="0"/>
              <a:t> 충전모듈 </a:t>
            </a:r>
            <a:r>
              <a:rPr lang="en-US" altLang="ko-KR" b="1" dirty="0"/>
              <a:t>SNC-CHRG2</a:t>
            </a:r>
          </a:p>
          <a:p>
            <a:endParaRPr lang="ko-KR" altLang="en-US" b="1" dirty="0"/>
          </a:p>
        </p:txBody>
      </p:sp>
      <p:pic>
        <p:nvPicPr>
          <p:cNvPr id="6146" name="Picture 2" descr="C:\Users\DA0504\Desktop\eeee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88" y="1849438"/>
            <a:ext cx="3040062" cy="1722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DA0504\Desktop\we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88" y="3571875"/>
            <a:ext cx="2743200" cy="267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GUI</a:t>
            </a:r>
            <a:endParaRPr/>
          </a:p>
        </p:txBody>
      </p:sp>
      <p:pic>
        <p:nvPicPr>
          <p:cNvPr id="135" name="Google Shape;13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852963"/>
            <a:ext cx="11887202" cy="44094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2701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EDA37-F748-4E0F-9BB0-6F0F9BE72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유스케이스</a:t>
            </a:r>
            <a:r>
              <a:rPr lang="ko-KR" altLang="en-US" dirty="0"/>
              <a:t> 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C86CBD-0233-4340-8FCD-15D0881F9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Check point (1) – </a:t>
            </a:r>
            <a:r>
              <a:rPr lang="ko-KR" altLang="en-US" dirty="0"/>
              <a:t>센서</a:t>
            </a:r>
            <a:endParaRPr lang="en-US" altLang="ko-KR" dirty="0"/>
          </a:p>
          <a:p>
            <a:r>
              <a:rPr lang="en-US" altLang="ko-KR" dirty="0"/>
              <a:t>STT</a:t>
            </a:r>
          </a:p>
          <a:p>
            <a:r>
              <a:rPr lang="en-US" altLang="ko-KR" dirty="0"/>
              <a:t>Check point(2) – </a:t>
            </a:r>
            <a:r>
              <a:rPr lang="ko-KR" altLang="en-US" dirty="0"/>
              <a:t>키워드 탐색</a:t>
            </a:r>
            <a:endParaRPr lang="en-US" altLang="ko-KR" dirty="0"/>
          </a:p>
          <a:p>
            <a:r>
              <a:rPr lang="ko-KR" altLang="en-US" dirty="0"/>
              <a:t>블루투스 통신 </a:t>
            </a:r>
            <a:r>
              <a:rPr lang="en-US" altLang="ko-KR" dirty="0"/>
              <a:t>– </a:t>
            </a:r>
            <a:r>
              <a:rPr lang="ko-KR" altLang="en-US" dirty="0"/>
              <a:t>기기 </a:t>
            </a:r>
            <a:r>
              <a:rPr lang="en-US" altLang="ko-KR" dirty="0"/>
              <a:t>&lt;-&gt;</a:t>
            </a:r>
            <a:r>
              <a:rPr lang="ko-KR" altLang="en-US" dirty="0"/>
              <a:t>핸드폰</a:t>
            </a:r>
            <a:endParaRPr lang="en-US" altLang="ko-KR" dirty="0"/>
          </a:p>
          <a:p>
            <a:r>
              <a:rPr lang="ko-KR" altLang="en-US" dirty="0"/>
              <a:t>북마크 기능</a:t>
            </a:r>
            <a:endParaRPr lang="en-US" altLang="ko-KR" dirty="0"/>
          </a:p>
          <a:p>
            <a:r>
              <a:rPr lang="ko-KR" altLang="en-US" dirty="0"/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232702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D5BA34-817C-4A36-AD29-4D8316D60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고려사항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553C87-B305-4F64-9AAB-5D0855638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베터리 절약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기기에서 실시간 음성 분석을 하지 않는다 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실시간 </a:t>
            </a:r>
            <a:r>
              <a:rPr lang="en-US" altLang="ko-KR" dirty="0" err="1"/>
              <a:t>stt</a:t>
            </a:r>
            <a:r>
              <a:rPr lang="en-US" altLang="ko-KR" dirty="0"/>
              <a:t> </a:t>
            </a:r>
            <a:r>
              <a:rPr lang="ko-KR" altLang="en-US" dirty="0"/>
              <a:t>로 키워드 인식 </a:t>
            </a:r>
            <a:r>
              <a:rPr lang="en-US" altLang="ko-KR" dirty="0"/>
              <a:t>-&gt; </a:t>
            </a:r>
            <a:r>
              <a:rPr lang="ko-KR" altLang="en-US" dirty="0"/>
              <a:t>센서 값 사용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Stt</a:t>
            </a:r>
            <a:r>
              <a:rPr lang="ko-KR" altLang="en-US" dirty="0"/>
              <a:t>는 휴대폰 </a:t>
            </a:r>
            <a:r>
              <a:rPr lang="ko-KR" altLang="en-US" dirty="0" err="1"/>
              <a:t>어플에서</a:t>
            </a:r>
            <a:r>
              <a:rPr lang="ko-KR" altLang="en-US" dirty="0"/>
              <a:t> 수행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0675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2D2905C-DD95-404A-BC2D-4A5EA91FE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FA5C18A6-CAB8-4626-A39B-B6096BF39B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0225720"/>
              </p:ext>
            </p:extLst>
          </p:nvPr>
        </p:nvGraphicFramePr>
        <p:xfrm>
          <a:off x="740357" y="643466"/>
          <a:ext cx="10711287" cy="5969200"/>
        </p:xfrm>
        <a:graphic>
          <a:graphicData uri="http://schemas.openxmlformats.org/drawingml/2006/table">
            <a:tbl>
              <a:tblPr/>
              <a:tblGrid>
                <a:gridCol w="2545550">
                  <a:extLst>
                    <a:ext uri="{9D8B030D-6E8A-4147-A177-3AD203B41FA5}">
                      <a16:colId xmlns:a16="http://schemas.microsoft.com/office/drawing/2014/main" val="3487196720"/>
                    </a:ext>
                  </a:extLst>
                </a:gridCol>
                <a:gridCol w="8165737">
                  <a:extLst>
                    <a:ext uri="{9D8B030D-6E8A-4147-A177-3AD203B41FA5}">
                      <a16:colId xmlns:a16="http://schemas.microsoft.com/office/drawing/2014/main" val="3051398182"/>
                    </a:ext>
                  </a:extLst>
                </a:gridCol>
              </a:tblGrid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유스케이스명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point(1)</a:t>
                      </a:r>
                      <a:endParaRPr lang="en-US" altLang="ko-KR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391418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개요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값을 통한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설정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8307736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관련 엑터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기기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7297262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선행 조건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기준치 설정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,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초 설정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6035225"/>
                  </a:ext>
                </a:extLst>
              </a:tr>
              <a:tr h="143152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이벤트 흐름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기본흐름 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: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초 마다 센서 값을 측정한다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 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2.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값이 기준치 이상이면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시간 저장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1557353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후행 조건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9610910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대안흐름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2-1.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값이 기준치 미만이면 기본흐름 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로 이동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40758"/>
                  </a:ext>
                </a:extLst>
              </a:tr>
              <a:tr h="97913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비기능적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요구사항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2214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11299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2947D9C-DE42-4FE6-9666-278BE08826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6785ED2A-3493-4239-9C9A-B1A8C524EC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8564054"/>
              </p:ext>
            </p:extLst>
          </p:nvPr>
        </p:nvGraphicFramePr>
        <p:xfrm>
          <a:off x="659091" y="643466"/>
          <a:ext cx="10873819" cy="5571069"/>
        </p:xfrm>
        <a:graphic>
          <a:graphicData uri="http://schemas.openxmlformats.org/drawingml/2006/table">
            <a:tbl>
              <a:tblPr/>
              <a:tblGrid>
                <a:gridCol w="1849812">
                  <a:extLst>
                    <a:ext uri="{9D8B030D-6E8A-4147-A177-3AD203B41FA5}">
                      <a16:colId xmlns:a16="http://schemas.microsoft.com/office/drawing/2014/main" val="2022076889"/>
                    </a:ext>
                  </a:extLst>
                </a:gridCol>
                <a:gridCol w="9024007">
                  <a:extLst>
                    <a:ext uri="{9D8B030D-6E8A-4147-A177-3AD203B41FA5}">
                      <a16:colId xmlns:a16="http://schemas.microsoft.com/office/drawing/2014/main" val="3773835100"/>
                    </a:ext>
                  </a:extLst>
                </a:gridCol>
              </a:tblGrid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음성 분석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en-US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STT)</a:t>
                      </a:r>
                      <a:endParaRPr 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196852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녹음파일을 텍스트파일로 변환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6765883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,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서버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9156250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인터넷 연결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7217150"/>
                  </a:ext>
                </a:extLst>
              </a:tr>
              <a:tr h="144719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휴대폰에서 서버로 녹음 파일을 보내준다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zeros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를 사용해 텍스트 파일로 변환한다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340436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738885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1-1.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인터넷 연결이 안 되어 있을 경우 인터넷 연결이 필요함을 화면에 표시한다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2325112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66719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87688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2A89BB25-1776-4718-9CB9-43C279F54C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2100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198FCB77-8660-4ABF-AC9E-56FD6E04A7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3408801"/>
              </p:ext>
            </p:extLst>
          </p:nvPr>
        </p:nvGraphicFramePr>
        <p:xfrm>
          <a:off x="1489796" y="643466"/>
          <a:ext cx="9212409" cy="5833235"/>
        </p:xfrm>
        <a:graphic>
          <a:graphicData uri="http://schemas.openxmlformats.org/drawingml/2006/table">
            <a:tbl>
              <a:tblPr/>
              <a:tblGrid>
                <a:gridCol w="2179869">
                  <a:extLst>
                    <a:ext uri="{9D8B030D-6E8A-4147-A177-3AD203B41FA5}">
                      <a16:colId xmlns:a16="http://schemas.microsoft.com/office/drawing/2014/main" val="2042433845"/>
                    </a:ext>
                  </a:extLst>
                </a:gridCol>
                <a:gridCol w="7032540">
                  <a:extLst>
                    <a:ext uri="{9D8B030D-6E8A-4147-A177-3AD203B41FA5}">
                      <a16:colId xmlns:a16="http://schemas.microsoft.com/office/drawing/2014/main" val="939665893"/>
                    </a:ext>
                  </a:extLst>
                </a:gridCol>
              </a:tblGrid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유스케이스명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point(2)</a:t>
                      </a:r>
                      <a:endParaRPr lang="en-US" altLang="ko-KR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0874689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개요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STT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를 통한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설정 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0070273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관련 엑터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서버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,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휴대폰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2941465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선행 조건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키워드 설정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분석하기 버튼 누르기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6228647"/>
                  </a:ext>
                </a:extLst>
              </a:tr>
              <a:tr h="176350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이벤트 흐름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기본흐름 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: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서버에 있는 텍스트 파일에서 키워드를 찾는다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단어 유사성이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x%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이상이면 키워드 인식으로 판단한다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3.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찾은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정보를 휴대폰으로 전송한다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4.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분석완료 화면 표시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4489647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후행 조건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083053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대안흐름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3-1.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전송이 실패하면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녹음파일 전송부터 다시 시작한다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9406576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비기능적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요구사항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4882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7588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83489755-67E5-436B-8B64-1D9CCC07F0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65A3F577-79BD-4DD8-8D52-ACD237C772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8691187"/>
              </p:ext>
            </p:extLst>
          </p:nvPr>
        </p:nvGraphicFramePr>
        <p:xfrm>
          <a:off x="1971476" y="643466"/>
          <a:ext cx="8249049" cy="5571073"/>
        </p:xfrm>
        <a:graphic>
          <a:graphicData uri="http://schemas.openxmlformats.org/drawingml/2006/table">
            <a:tbl>
              <a:tblPr/>
              <a:tblGrid>
                <a:gridCol w="1799423">
                  <a:extLst>
                    <a:ext uri="{9D8B030D-6E8A-4147-A177-3AD203B41FA5}">
                      <a16:colId xmlns:a16="http://schemas.microsoft.com/office/drawing/2014/main" val="3908146998"/>
                    </a:ext>
                  </a:extLst>
                </a:gridCol>
                <a:gridCol w="6449626">
                  <a:extLst>
                    <a:ext uri="{9D8B030D-6E8A-4147-A177-3AD203B41FA5}">
                      <a16:colId xmlns:a16="http://schemas.microsoft.com/office/drawing/2014/main" val="2852242854"/>
                    </a:ext>
                  </a:extLst>
                </a:gridCol>
              </a:tblGrid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블루투스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4204935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기기에서 휴대폰으로 녹음파일 및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check point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정보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5762483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,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373985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전송완료 여부를 저장할 수 있는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DB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2353213"/>
                  </a:ext>
                </a:extLst>
              </a:tr>
              <a:tr h="19809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휴대폰과 기기를 블루투스 연결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 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휴대폰에서 동기화 요청 패킷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-&gt;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3. DB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에서 전송되지 않은 파일 중 오래된 것부터 하나씩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4.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파일 하나 전송완료할 때마다 완료패킷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-&gt;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5.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완료패킷을 수신하면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DB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업데이트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6.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동기화 완료 표시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45573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4809506"/>
                  </a:ext>
                </a:extLst>
              </a:tr>
              <a:tr h="142548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3-1.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 도중 블루투스 연결이 종료됐을 때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연결이 비정상적으로 종료됨을 화면에 표시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전송이 완료되지 않은 파일이라고 목록에 표시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5-1.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전송할 파일이 더 있으면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번으로 이동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8693069"/>
                  </a:ext>
                </a:extLst>
              </a:tr>
              <a:tr h="592227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710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42002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2FD9B9D7-C0B9-42DF-81C2-30FFF97BC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E5D46559-2538-4B04-8C7A-860B0B2F28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5537609"/>
              </p:ext>
            </p:extLst>
          </p:nvPr>
        </p:nvGraphicFramePr>
        <p:xfrm>
          <a:off x="926163" y="643466"/>
          <a:ext cx="10339674" cy="5571071"/>
        </p:xfrm>
        <a:graphic>
          <a:graphicData uri="http://schemas.openxmlformats.org/drawingml/2006/table">
            <a:tbl>
              <a:tblPr/>
              <a:tblGrid>
                <a:gridCol w="2381263">
                  <a:extLst>
                    <a:ext uri="{9D8B030D-6E8A-4147-A177-3AD203B41FA5}">
                      <a16:colId xmlns:a16="http://schemas.microsoft.com/office/drawing/2014/main" val="484540122"/>
                    </a:ext>
                  </a:extLst>
                </a:gridCol>
                <a:gridCol w="7958411">
                  <a:extLst>
                    <a:ext uri="{9D8B030D-6E8A-4147-A177-3AD203B41FA5}">
                      <a16:colId xmlns:a16="http://schemas.microsoft.com/office/drawing/2014/main" val="2132118179"/>
                    </a:ext>
                  </a:extLst>
                </a:gridCol>
              </a:tblGrid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북마크 선택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8351576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 재생중 북마크로 이동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2440195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사용자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부모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),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893680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 재생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1056953"/>
                  </a:ext>
                </a:extLst>
              </a:tr>
              <a:tr h="176301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재생버튼을 눌러서 파일을 재생한다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스크롤을 올려서 북마크 리스트를 열람한다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원하는 북마크를 터치한다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4.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재생바가 해당 위치로 이동해서 그 부분부터 재생된다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519632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802591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692329"/>
                  </a:ext>
                </a:extLst>
              </a:tr>
              <a:tr h="90971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8894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67206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3AB1655-81EF-4A79-A19D-82D1E13112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B0705D90-5431-4CD5-B494-C52FBFA2C4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3162295"/>
              </p:ext>
            </p:extLst>
          </p:nvPr>
        </p:nvGraphicFramePr>
        <p:xfrm>
          <a:off x="1575042" y="643466"/>
          <a:ext cx="9041917" cy="5571068"/>
        </p:xfrm>
        <a:graphic>
          <a:graphicData uri="http://schemas.openxmlformats.org/drawingml/2006/table">
            <a:tbl>
              <a:tblPr/>
              <a:tblGrid>
                <a:gridCol w="1849812">
                  <a:extLst>
                    <a:ext uri="{9D8B030D-6E8A-4147-A177-3AD203B41FA5}">
                      <a16:colId xmlns:a16="http://schemas.microsoft.com/office/drawing/2014/main" val="2423642922"/>
                    </a:ext>
                  </a:extLst>
                </a:gridCol>
                <a:gridCol w="7192105">
                  <a:extLst>
                    <a:ext uri="{9D8B030D-6E8A-4147-A177-3AD203B41FA5}">
                      <a16:colId xmlns:a16="http://schemas.microsoft.com/office/drawing/2014/main" val="3628859077"/>
                    </a:ext>
                  </a:extLst>
                </a:gridCol>
              </a:tblGrid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삭제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(1)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0478535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기기에서 녹음 파일 삭제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59427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076930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메모리 문제로 인해 더 이상 녹음을 진행할 수 없다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222290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동기화 된 녹음 파일이면서 오래된 순서대로 삭제한다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0398797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6444832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1-1.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모든 녹음 파일이 동기화 되지 않았으면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LED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를 빨간 불로 더 이상 기능을 수행할 수 없음을 알려준다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9566115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4360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0241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8BEBBC-E42D-4D30-92CC-D9D10A30B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AD9606-FD12-4E3B-A526-474164AD0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센서 값이 일정 값 이상으로 증가하면 </a:t>
            </a:r>
            <a:r>
              <a:rPr lang="en-US" altLang="ko-KR" dirty="0"/>
              <a:t>check point </a:t>
            </a:r>
            <a:r>
              <a:rPr lang="ko-KR" altLang="en-US" dirty="0"/>
              <a:t>입력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ko-KR" altLang="en-US" dirty="0"/>
              <a:t> 센서 </a:t>
            </a:r>
            <a:r>
              <a:rPr lang="en-US" altLang="ko-KR" dirty="0"/>
              <a:t>– </a:t>
            </a:r>
            <a:r>
              <a:rPr lang="ko-KR" altLang="en-US" dirty="0"/>
              <a:t>데시벨</a:t>
            </a:r>
            <a:r>
              <a:rPr lang="en-US" altLang="ko-KR" dirty="0"/>
              <a:t>, </a:t>
            </a:r>
            <a:r>
              <a:rPr lang="ko-KR" altLang="en-US" dirty="0"/>
              <a:t>심박수</a:t>
            </a:r>
            <a:r>
              <a:rPr lang="en-US" altLang="ko-KR" dirty="0"/>
              <a:t>.</a:t>
            </a:r>
          </a:p>
          <a:p>
            <a:pPr>
              <a:buFont typeface="Symbol" panose="05050102010706020507" pitchFamily="18" charset="2"/>
              <a:buChar char="Þ"/>
            </a:pPr>
            <a:endParaRPr lang="en-US" altLang="ko-KR" dirty="0"/>
          </a:p>
          <a:p>
            <a:r>
              <a:rPr lang="ko-KR" altLang="en-US" dirty="0"/>
              <a:t>녹음 파일을 블루투스로 휴대폰으로 전송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 err="1"/>
              <a:t>stt</a:t>
            </a:r>
            <a:r>
              <a:rPr lang="ko-KR" altLang="en-US" dirty="0"/>
              <a:t>는 휴대폰 </a:t>
            </a:r>
            <a:r>
              <a:rPr lang="ko-KR" altLang="en-US" dirty="0" err="1"/>
              <a:t>어플에서</a:t>
            </a:r>
            <a:r>
              <a:rPr lang="ko-KR" altLang="en-US" dirty="0"/>
              <a:t> 수행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9378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A74F-809F-4546-A9C0-C6D338801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센서와 </a:t>
            </a:r>
            <a:r>
              <a:rPr lang="en-US" altLang="ko-KR" dirty="0" err="1"/>
              <a:t>stt</a:t>
            </a:r>
            <a:r>
              <a:rPr lang="ko-KR" altLang="en-US" dirty="0"/>
              <a:t> 사용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0469DD-081C-4E2D-B241-57EEA60B2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녹음 파일의 중요도를 계산하기 위함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사용자는 중요도를 보고 우선순위를 둘 수 있음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중요도 </a:t>
            </a:r>
            <a:r>
              <a:rPr lang="en-US" altLang="ko-KR" dirty="0"/>
              <a:t>= </a:t>
            </a:r>
            <a:r>
              <a:rPr lang="ko-KR" altLang="en-US" dirty="0"/>
              <a:t>각 </a:t>
            </a:r>
            <a:r>
              <a:rPr lang="en-US" altLang="ko-KR" dirty="0"/>
              <a:t>check point</a:t>
            </a:r>
            <a:r>
              <a:rPr lang="ko-KR" altLang="en-US" dirty="0"/>
              <a:t>의 중요도 합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4397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736ECF0F-43EE-4802-A050-B346FA8E6A01}"/>
              </a:ext>
            </a:extLst>
          </p:cNvPr>
          <p:cNvSpPr/>
          <p:nvPr/>
        </p:nvSpPr>
        <p:spPr>
          <a:xfrm>
            <a:off x="1608667" y="4013054"/>
            <a:ext cx="4487333" cy="77907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6179B15-7737-49A6-86F4-45A8BC3D5BB6}"/>
              </a:ext>
            </a:extLst>
          </p:cNvPr>
          <p:cNvCxnSpPr/>
          <p:nvPr/>
        </p:nvCxnSpPr>
        <p:spPr>
          <a:xfrm>
            <a:off x="626533" y="4792133"/>
            <a:ext cx="1080346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5A0322DE-2F92-40B7-8A4C-5FF70F2B9B08}"/>
              </a:ext>
            </a:extLst>
          </p:cNvPr>
          <p:cNvSpPr/>
          <p:nvPr/>
        </p:nvSpPr>
        <p:spPr>
          <a:xfrm>
            <a:off x="2810934" y="4656666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0F623A7-F979-493B-94F0-6B6F4F38EA99}"/>
              </a:ext>
            </a:extLst>
          </p:cNvPr>
          <p:cNvSpPr/>
          <p:nvPr/>
        </p:nvSpPr>
        <p:spPr>
          <a:xfrm>
            <a:off x="4080934" y="4656666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5F1625E5-5142-4F75-9C7A-582745A3149A}"/>
              </a:ext>
            </a:extLst>
          </p:cNvPr>
          <p:cNvSpPr/>
          <p:nvPr/>
        </p:nvSpPr>
        <p:spPr>
          <a:xfrm>
            <a:off x="4690534" y="4648203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DEE9913A-594E-437B-84EC-668EF72D0BFF}"/>
              </a:ext>
            </a:extLst>
          </p:cNvPr>
          <p:cNvSpPr/>
          <p:nvPr/>
        </p:nvSpPr>
        <p:spPr>
          <a:xfrm>
            <a:off x="2929467" y="4910667"/>
            <a:ext cx="1862666" cy="812937"/>
          </a:xfrm>
          <a:custGeom>
            <a:avLst/>
            <a:gdLst>
              <a:gd name="connsiteX0" fmla="*/ 0 w 1862666"/>
              <a:gd name="connsiteY0" fmla="*/ 50800 h 812937"/>
              <a:gd name="connsiteX1" fmla="*/ 914400 w 1862666"/>
              <a:gd name="connsiteY1" fmla="*/ 812800 h 812937"/>
              <a:gd name="connsiteX2" fmla="*/ 1862666 w 1862666"/>
              <a:gd name="connsiteY2" fmla="*/ 0 h 81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62666" h="812937">
                <a:moveTo>
                  <a:pt x="0" y="50800"/>
                </a:moveTo>
                <a:cubicBezTo>
                  <a:pt x="301978" y="436033"/>
                  <a:pt x="603956" y="821267"/>
                  <a:pt x="914400" y="812800"/>
                </a:cubicBezTo>
                <a:cubicBezTo>
                  <a:pt x="1224844" y="804333"/>
                  <a:pt x="1543755" y="402166"/>
                  <a:pt x="186266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FEF888-0E12-4418-BDF6-3A4E59D73ADE}"/>
              </a:ext>
            </a:extLst>
          </p:cNvPr>
          <p:cNvSpPr txBox="1"/>
          <p:nvPr/>
        </p:nvSpPr>
        <p:spPr>
          <a:xfrm>
            <a:off x="3471333" y="5875867"/>
            <a:ext cx="165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분</a:t>
            </a:r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CF5EC2-1F51-4E64-ACE5-23C420ED7BFD}"/>
              </a:ext>
            </a:extLst>
          </p:cNvPr>
          <p:cNvSpPr txBox="1"/>
          <p:nvPr/>
        </p:nvSpPr>
        <p:spPr>
          <a:xfrm>
            <a:off x="457199" y="612801"/>
            <a:ext cx="546946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 Check</a:t>
            </a:r>
            <a:r>
              <a:rPr lang="ko-KR" altLang="en-US" sz="2500" dirty="0"/>
              <a:t> </a:t>
            </a:r>
            <a:r>
              <a:rPr lang="en-US" altLang="ko-KR" sz="2500" dirty="0"/>
              <a:t>point</a:t>
            </a:r>
            <a:r>
              <a:rPr lang="ko-KR" altLang="en-US" sz="2500" dirty="0"/>
              <a:t>가 짧은 간격으로 밀집되어 있을 경우 병합해주는 알고리즘을 생각한다</a:t>
            </a:r>
            <a:r>
              <a:rPr lang="en-US" altLang="ko-KR" sz="2500" dirty="0"/>
              <a:t>.</a:t>
            </a:r>
            <a:endParaRPr lang="ko-KR" altLang="en-US" sz="25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7FA7034-FAFA-4221-B377-1C62F8D59562}"/>
              </a:ext>
            </a:extLst>
          </p:cNvPr>
          <p:cNvSpPr/>
          <p:nvPr/>
        </p:nvSpPr>
        <p:spPr>
          <a:xfrm>
            <a:off x="9601201" y="468871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B903D0-AB6C-40A2-8EF9-E4A065F7E2ED}"/>
              </a:ext>
            </a:extLst>
          </p:cNvPr>
          <p:cNvSpPr txBox="1"/>
          <p:nvPr/>
        </p:nvSpPr>
        <p:spPr>
          <a:xfrm>
            <a:off x="10024533" y="468871"/>
            <a:ext cx="187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Check point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155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C44A01-E5C0-483F-A562-089C20224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하드웨어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4FC5BE-AB8C-4F06-BECB-0D5E4D965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보드</a:t>
            </a:r>
            <a:endParaRPr lang="en-US" altLang="ko-KR" dirty="0"/>
          </a:p>
          <a:p>
            <a:r>
              <a:rPr lang="ko-KR" altLang="en-US" dirty="0"/>
              <a:t>음성 센서</a:t>
            </a:r>
            <a:endParaRPr lang="en-US" altLang="ko-KR" dirty="0"/>
          </a:p>
          <a:p>
            <a:r>
              <a:rPr lang="ko-KR" altLang="en-US" dirty="0"/>
              <a:t>심박수 센서</a:t>
            </a:r>
            <a:endParaRPr lang="en-US" altLang="ko-KR" dirty="0"/>
          </a:p>
          <a:p>
            <a:r>
              <a:rPr lang="ko-KR" altLang="en-US" dirty="0"/>
              <a:t>외장 메모리</a:t>
            </a:r>
            <a:endParaRPr lang="en-US" altLang="ko-KR" dirty="0"/>
          </a:p>
          <a:p>
            <a:r>
              <a:rPr lang="ko-KR" altLang="en-US" dirty="0"/>
              <a:t>마이크</a:t>
            </a:r>
            <a:endParaRPr lang="en-US" altLang="ko-KR" dirty="0"/>
          </a:p>
          <a:p>
            <a:r>
              <a:rPr lang="ko-KR" altLang="en-US" dirty="0"/>
              <a:t>추가 베터리</a:t>
            </a:r>
            <a:endParaRPr lang="en-US" altLang="ko-KR" dirty="0"/>
          </a:p>
          <a:p>
            <a:r>
              <a:rPr lang="ko-KR" altLang="en-US" dirty="0"/>
              <a:t>블루투스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53091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싱글</a:t>
            </a:r>
            <a:r>
              <a:rPr lang="ko-KR" altLang="en-US" dirty="0" smtClean="0"/>
              <a:t> 보드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378" y="1451551"/>
            <a:ext cx="7132320" cy="4802995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프로 미니 </a:t>
            </a:r>
            <a:r>
              <a:rPr lang="en-US" altLang="ko-KR" b="1" dirty="0"/>
              <a:t>ATMEGA328P 5V/16M</a:t>
            </a:r>
          </a:p>
          <a:p>
            <a:endParaRPr lang="en-US" altLang="ko-KR" dirty="0" smtClean="0"/>
          </a:p>
          <a:p>
            <a:r>
              <a:rPr lang="ko-KR" altLang="en-US" dirty="0" err="1" smtClean="0"/>
              <a:t>웨어러블</a:t>
            </a:r>
            <a:r>
              <a:rPr lang="ko-KR" altLang="en-US" dirty="0" smtClean="0"/>
              <a:t> 기기형식이기 때문에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작은 보드에 효율을 높일 수 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r>
              <a:rPr lang="ko-KR" altLang="en-US" dirty="0" smtClean="0"/>
              <a:t>₩</a:t>
            </a:r>
            <a:r>
              <a:rPr lang="en-US" altLang="ko-KR" dirty="0"/>
              <a:t>3,400</a:t>
            </a:r>
            <a:r>
              <a:rPr lang="ko-KR" altLang="en-US" dirty="0"/>
              <a:t> </a:t>
            </a:r>
            <a:endParaRPr lang="en-US" altLang="ko-KR" dirty="0" smtClean="0"/>
          </a:p>
        </p:txBody>
      </p:sp>
      <p:pic>
        <p:nvPicPr>
          <p:cNvPr id="1026" name="Picture 2" descr="C:\Users\DA0504\Desktop\FDA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695" y="1620980"/>
            <a:ext cx="3459155" cy="4633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164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378" y="1451551"/>
            <a:ext cx="7132320" cy="4802995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프로 미니 </a:t>
            </a:r>
            <a:r>
              <a:rPr lang="en-US" altLang="ko-KR" b="1" dirty="0"/>
              <a:t>ATMEGA328P 5V/16M</a:t>
            </a:r>
          </a:p>
          <a:p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85725"/>
            <a:ext cx="8610600" cy="66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265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마이</a:t>
            </a:r>
            <a:r>
              <a:rPr lang="ko-KR" altLang="en-US" dirty="0"/>
              <a:t>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9811" y="1431837"/>
            <a:ext cx="4637116" cy="4412009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b="1" dirty="0"/>
              <a:t>Electret Microphone Amplifier - MAX9814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데시벨 </a:t>
            </a:r>
            <a:r>
              <a:rPr lang="ko-KR" altLang="en-US" dirty="0" smtClean="0"/>
              <a:t>측정도 가능한 마이크로 굳이 데시벨 측정 센서를 달지 않아도 </a:t>
            </a:r>
            <a:r>
              <a:rPr lang="ko-KR" altLang="en-US" dirty="0" smtClean="0"/>
              <a:t>됨</a:t>
            </a:r>
            <a:endParaRPr lang="en-US" altLang="ko-KR" dirty="0" smtClean="0"/>
          </a:p>
          <a:p>
            <a:r>
              <a:rPr lang="en-US" altLang="ko-KR" dirty="0" smtClean="0"/>
              <a:t>AGC(Auto Gain Control) </a:t>
            </a:r>
            <a:r>
              <a:rPr lang="ko-KR" altLang="en-US" dirty="0" smtClean="0"/>
              <a:t>을 지원함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3.3V~5.5V input</a:t>
            </a:r>
          </a:p>
          <a:p>
            <a:r>
              <a:rPr lang="en-US" altLang="ko-KR" dirty="0" smtClean="0"/>
              <a:t>10mA maximum</a:t>
            </a:r>
            <a:endParaRPr lang="en-US" altLang="ko-KR" dirty="0"/>
          </a:p>
          <a:p>
            <a:r>
              <a:rPr lang="ko-KR" altLang="en-US" dirty="0"/>
              <a:t>₩</a:t>
            </a:r>
            <a:r>
              <a:rPr lang="en-US" altLang="ko-KR" dirty="0"/>
              <a:t>9,600</a:t>
            </a:r>
            <a:r>
              <a:rPr lang="ko-KR" altLang="en-US" dirty="0"/>
              <a:t> </a:t>
            </a:r>
            <a:endParaRPr lang="ko-KR" altLang="en-US" dirty="0"/>
          </a:p>
        </p:txBody>
      </p:sp>
      <p:pic>
        <p:nvPicPr>
          <p:cNvPr id="2050" name="Picture 2" descr="C:\Users\DA0504\Desktop\EWQR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86" y="1431837"/>
            <a:ext cx="5869049" cy="441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750</Words>
  <Application>Microsoft Office PowerPoint</Application>
  <PresentationFormat>와이드스크린</PresentationFormat>
  <Paragraphs>216</Paragraphs>
  <Slides>25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맑은 고딕</vt:lpstr>
      <vt:lpstr>맑은 고딕</vt:lpstr>
      <vt:lpstr>함초롬바탕</vt:lpstr>
      <vt:lpstr>Arial</vt:lpstr>
      <vt:lpstr>Symbol</vt:lpstr>
      <vt:lpstr>Office 테마</vt:lpstr>
      <vt:lpstr>기능 및 하드웨어</vt:lpstr>
      <vt:lpstr>고려사항</vt:lpstr>
      <vt:lpstr>기능</vt:lpstr>
      <vt:lpstr>센서와 stt 사용 이유</vt:lpstr>
      <vt:lpstr>PowerPoint 프레젠테이션</vt:lpstr>
      <vt:lpstr>하드웨어</vt:lpstr>
      <vt:lpstr>싱글 보드</vt:lpstr>
      <vt:lpstr>PowerPoint 프레젠테이션</vt:lpstr>
      <vt:lpstr>마이크</vt:lpstr>
      <vt:lpstr>심박수 센서</vt:lpstr>
      <vt:lpstr>PowerPoint 프레젠테이션</vt:lpstr>
      <vt:lpstr>SD카드</vt:lpstr>
      <vt:lpstr>PowerPoint 프레젠테이션</vt:lpstr>
      <vt:lpstr>블루투스 모듈</vt:lpstr>
      <vt:lpstr>USB 모듈</vt:lpstr>
      <vt:lpstr>만능기판</vt:lpstr>
      <vt:lpstr>배터리</vt:lpstr>
      <vt:lpstr>GUI</vt:lpstr>
      <vt:lpstr>유스케이스 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기능 및 하드웨어</dc:title>
  <dc:creator>이건주</dc:creator>
  <cp:lastModifiedBy>Windows 사용자</cp:lastModifiedBy>
  <cp:revision>19</cp:revision>
  <dcterms:created xsi:type="dcterms:W3CDTF">2019-11-26T09:58:39Z</dcterms:created>
  <dcterms:modified xsi:type="dcterms:W3CDTF">2019-11-26T15:54:25Z</dcterms:modified>
</cp:coreProperties>
</file>